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093" autoAdjust="0"/>
  </p:normalViewPr>
  <p:slideViewPr>
    <p:cSldViewPr snapToGrid="0">
      <p:cViewPr varScale="1">
        <p:scale>
          <a:sx n="58" d="100"/>
          <a:sy n="58" d="100"/>
        </p:scale>
        <p:origin x="16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2A573-2D9D-4358-9296-71D328A83CAE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C8705-821A-442F-89FE-FD6302B0D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7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C8705-821A-442F-89FE-FD6302B0D1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3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approaches: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Amplitude Only condition, the RMS amplitude of each band x beam signal is computed.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Envelope condition, the 5hz envelope modulations due to speech are extracted from each band x beam signal by computing the absolute value of the Hilbert transform, then band-pass filtering the envelope and collapsing across time using RMS.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creation of the acoustic Bayesian map (ABM) is defined by the product of all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allocentric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acoustic maps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AMallo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approximates the output of the inferior colliculus of the mammalian auditory pathway.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 the Amplitude Only ABM describes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spectrospatial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scene unmixed on the basis of signal amplitude, whereas the Envelope ABM represents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spectrospatial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scene unmixed on the basis of 5hz envelope dynamics.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arrive at a single posterior distribution of sound sources across the azimuthal plane, we averaged across frequency bands,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yeilding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distribution of belief that a sound source occupied a particular azimuthal angle. Each peak in this distribution can be considered a sound source and a candidate for target selection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C8705-821A-442F-89FE-FD6302B0D1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47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3D29-F811-4B73-8DCC-0FF2697BEF11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4809-3B7F-4E9B-9B65-79A2DF28C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8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3D29-F811-4B73-8DCC-0FF2697BEF11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4809-3B7F-4E9B-9B65-79A2DF28C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3D29-F811-4B73-8DCC-0FF2697BEF11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4809-3B7F-4E9B-9B65-79A2DF28C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5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3D29-F811-4B73-8DCC-0FF2697BEF11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4809-3B7F-4E9B-9B65-79A2DF28C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4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3D29-F811-4B73-8DCC-0FF2697BEF11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4809-3B7F-4E9B-9B65-79A2DF28C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1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3D29-F811-4B73-8DCC-0FF2697BEF11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4809-3B7F-4E9B-9B65-79A2DF28C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3D29-F811-4B73-8DCC-0FF2697BEF11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4809-3B7F-4E9B-9B65-79A2DF28C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5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3D29-F811-4B73-8DCC-0FF2697BEF11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4809-3B7F-4E9B-9B65-79A2DF28C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3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3D29-F811-4B73-8DCC-0FF2697BEF11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4809-3B7F-4E9B-9B65-79A2DF28C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8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3D29-F811-4B73-8DCC-0FF2697BEF11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4809-3B7F-4E9B-9B65-79A2DF28C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6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3D29-F811-4B73-8DCC-0FF2697BEF11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4809-3B7F-4E9B-9B65-79A2DF28C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1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3D29-F811-4B73-8DCC-0FF2697BEF11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34809-3B7F-4E9B-9B65-79A2DF28C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0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4117" y="433591"/>
            <a:ext cx="887983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A Bayesian System for Noise </a:t>
            </a:r>
            <a:endParaRPr lang="en-US" sz="4000" b="1" dirty="0" smtClean="0"/>
          </a:p>
          <a:p>
            <a:r>
              <a:rPr lang="en-US" sz="4000" b="1" dirty="0" smtClean="0"/>
              <a:t>Robust </a:t>
            </a:r>
            <a:r>
              <a:rPr lang="en-US" sz="4000" b="1" dirty="0"/>
              <a:t>Binaural Speaker Counting for Humanoid Robots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200" dirty="0" smtClean="0"/>
              <a:t>Matthew Tata,  Austin </a:t>
            </a:r>
            <a:r>
              <a:rPr lang="en-US" sz="3200" dirty="0" err="1" smtClean="0"/>
              <a:t>Kothig</a:t>
            </a:r>
            <a:r>
              <a:rPr lang="en-US" sz="3200" dirty="0" smtClean="0"/>
              <a:t>, and Francesco Rea</a:t>
            </a:r>
            <a:endParaRPr lang="it-IT" sz="5400" dirty="0"/>
          </a:p>
        </p:txBody>
      </p:sp>
      <p:pic>
        <p:nvPicPr>
          <p:cNvPr id="6" name="Picture 5" descr="Risultati immagini per iCub 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76" y="3069082"/>
            <a:ext cx="5859670" cy="34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7" y="3199078"/>
            <a:ext cx="4481974" cy="320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7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503" y="63459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Computational Implementation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24195" y="1476113"/>
            <a:ext cx="2868082" cy="1961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To describe a biologically inspired computational model for </a:t>
            </a:r>
            <a:r>
              <a:rPr lang="en-US" sz="2000" b="1" dirty="0" smtClean="0"/>
              <a:t>localizing speakers [2,3] by a binaural humanoid robot iCub [1]</a:t>
            </a:r>
            <a:endParaRPr lang="it-IT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50270" y="1425110"/>
            <a:ext cx="26309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To extend the algorithm to test whether use of the </a:t>
            </a:r>
            <a:r>
              <a:rPr lang="en-US" sz="2000" b="1" dirty="0" smtClean="0"/>
              <a:t>5hz envelope dynamics of speech</a:t>
            </a:r>
            <a:r>
              <a:rPr lang="en-US" sz="2000" dirty="0" smtClean="0"/>
              <a:t> can help to  reject  distractor  sound  sources.</a:t>
            </a:r>
            <a:endParaRPr lang="it-IT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65461" y="1558705"/>
            <a:ext cx="3269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To enrich a Bayesian  active  hearing  algorithm  [4]  that  uses  instantaneous  </a:t>
            </a:r>
            <a:r>
              <a:rPr lang="en-US" sz="2000" b="1" dirty="0" smtClean="0"/>
              <a:t>egocentric  evidence  to  update  an </a:t>
            </a:r>
          </a:p>
          <a:p>
            <a:pPr algn="just"/>
            <a:r>
              <a:rPr lang="en-US" sz="2000" b="1" dirty="0" smtClean="0"/>
              <a:t>allocentric posterior map</a:t>
            </a:r>
            <a:endParaRPr lang="it-IT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91930" y="2472053"/>
            <a:ext cx="834737" cy="0"/>
          </a:xfrm>
          <a:prstGeom prst="straightConnector1">
            <a:avLst/>
          </a:prstGeom>
          <a:ln w="1143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2" y="3671879"/>
            <a:ext cx="11855598" cy="253757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8089208" y="2472053"/>
            <a:ext cx="834737" cy="0"/>
          </a:xfrm>
          <a:prstGeom prst="straightConnector1">
            <a:avLst/>
          </a:prstGeom>
          <a:ln w="1143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28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47" y="78844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Experiment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11084" y="1095651"/>
            <a:ext cx="57066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Does the system reliably reports the </a:t>
            </a:r>
            <a:r>
              <a:rPr lang="en-US" sz="3600" b="1" dirty="0" smtClean="0"/>
              <a:t>presence and location of human voice </a:t>
            </a:r>
            <a:r>
              <a:rPr lang="en-US" sz="3600" dirty="0" smtClean="0"/>
              <a:t>regardless of competing noise sources?</a:t>
            </a:r>
          </a:p>
          <a:p>
            <a:pPr algn="just"/>
            <a:endParaRPr lang="en-US" sz="3600" dirty="0"/>
          </a:p>
          <a:p>
            <a:pPr algn="just"/>
            <a:r>
              <a:rPr lang="en-US" sz="3600" dirty="0"/>
              <a:t>W</a:t>
            </a:r>
            <a:r>
              <a:rPr lang="en-US" sz="3600" dirty="0" smtClean="0"/>
              <a:t>e reproduced auditory </a:t>
            </a:r>
            <a:r>
              <a:rPr lang="en-US" sz="3600" b="1" dirty="0" smtClean="0"/>
              <a:t>targets and </a:t>
            </a:r>
            <a:r>
              <a:rPr lang="en-US" sz="3600" b="1" dirty="0" smtClean="0"/>
              <a:t>distractors (pink noise) </a:t>
            </a:r>
            <a:r>
              <a:rPr lang="en-US" sz="3600" b="1" dirty="0" smtClean="0"/>
              <a:t>in free field</a:t>
            </a:r>
            <a:r>
              <a:rPr lang="en-US" sz="3600" dirty="0" smtClean="0"/>
              <a:t> in the auditory virtual-reality lab.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061" y="2325163"/>
            <a:ext cx="7081727" cy="385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2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7" y="-93348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Result</a:t>
            </a:r>
            <a:endParaRPr lang="en-US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4974" y="874291"/>
            <a:ext cx="11650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In </a:t>
            </a:r>
            <a:r>
              <a:rPr lang="en-US" sz="3200" b="1" dirty="0" smtClean="0"/>
              <a:t>counting</a:t>
            </a:r>
            <a:r>
              <a:rPr lang="en-US" sz="3200" dirty="0" smtClean="0"/>
              <a:t> and </a:t>
            </a:r>
            <a:r>
              <a:rPr lang="en-US" sz="3200" b="1" dirty="0" smtClean="0"/>
              <a:t>localizing</a:t>
            </a:r>
            <a:r>
              <a:rPr lang="en-US" sz="3200" dirty="0" smtClean="0"/>
              <a:t> the single candidate target shows</a:t>
            </a:r>
            <a:r>
              <a:rPr lang="it-IT" sz="3200" dirty="0" smtClean="0"/>
              <a:t> </a:t>
            </a:r>
            <a:r>
              <a:rPr lang="it-IT" sz="3200" dirty="0" err="1" smtClean="0"/>
              <a:t>that</a:t>
            </a:r>
            <a:endParaRPr lang="it-IT" sz="3200" dirty="0" smtClean="0"/>
          </a:p>
          <a:p>
            <a:pPr algn="just"/>
            <a:r>
              <a:rPr lang="en-US" sz="3200" b="1" dirty="0" smtClean="0"/>
              <a:t>Envelop approach is unaffected by increasing number of distractors</a:t>
            </a:r>
            <a:r>
              <a:rPr lang="it-IT" sz="3200" dirty="0" smtClean="0"/>
              <a:t>.</a:t>
            </a:r>
            <a:endParaRPr lang="en-US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86725" y="5962252"/>
            <a:ext cx="1127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A  repeated-measures  ANOVA  with  set-size and envelope  approach  supported  this  significant  interaction  (F 6,1668  =  4.9;  p&lt;0.001)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5" t="13887" r="25189" b="7309"/>
          <a:stretch>
            <a:fillRect/>
          </a:stretch>
        </p:blipFill>
        <p:spPr bwMode="auto">
          <a:xfrm>
            <a:off x="483941" y="1870223"/>
            <a:ext cx="4897434" cy="398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r="6578"/>
          <a:stretch>
            <a:fillRect/>
          </a:stretch>
        </p:blipFill>
        <p:spPr bwMode="auto">
          <a:xfrm>
            <a:off x="5960639" y="1805568"/>
            <a:ext cx="5029200" cy="416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11263" y="2199854"/>
            <a:ext cx="1951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COUNT TARGETS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86826" y="2118323"/>
            <a:ext cx="2510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LOCALIZATION ERROR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4823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63" y="165070"/>
            <a:ext cx="10515600" cy="1325563"/>
          </a:xfrm>
        </p:spPr>
        <p:txBody>
          <a:bodyPr/>
          <a:lstStyle/>
          <a:p>
            <a:r>
              <a:rPr lang="en-US" b="1" u="sng" dirty="0"/>
              <a:t>Human</a:t>
            </a:r>
            <a:r>
              <a:rPr lang="en-US" u="sng" dirty="0" smtClean="0"/>
              <a:t> </a:t>
            </a:r>
            <a:r>
              <a:rPr lang="en-US" b="1" u="sng" dirty="0"/>
              <a:t>Voice Target / Noise Distractor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6123"/>
          <a:stretch/>
        </p:blipFill>
        <p:spPr>
          <a:xfrm>
            <a:off x="129309" y="1976582"/>
            <a:ext cx="6672095" cy="44173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10400" y="1442221"/>
            <a:ext cx="1951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COUNT TARGETS</a:t>
            </a:r>
            <a:endParaRPr lang="en-US" sz="20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t="5949"/>
          <a:stretch/>
        </p:blipFill>
        <p:spPr>
          <a:xfrm>
            <a:off x="5768301" y="2024994"/>
            <a:ext cx="7096889" cy="453045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61403" y="1490633"/>
            <a:ext cx="2510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LOCALIZATION ERROR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18358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7" y="102480"/>
            <a:ext cx="11169073" cy="1325563"/>
          </a:xfrm>
        </p:spPr>
        <p:txBody>
          <a:bodyPr>
            <a:normAutofit/>
          </a:bodyPr>
          <a:lstStyle/>
          <a:p>
            <a:r>
              <a:rPr lang="en-US" b="1" u="sng" dirty="0"/>
              <a:t>Human Voice Target / Urban Sounds Distractors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5911"/>
          <a:stretch/>
        </p:blipFill>
        <p:spPr>
          <a:xfrm>
            <a:off x="119703" y="1856509"/>
            <a:ext cx="7158552" cy="44934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t="7613"/>
          <a:stretch/>
        </p:blipFill>
        <p:spPr>
          <a:xfrm>
            <a:off x="5878834" y="1865745"/>
            <a:ext cx="7132106" cy="44832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89090" y="1415213"/>
            <a:ext cx="1951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COUNT TARGETS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061403" y="1490633"/>
            <a:ext cx="2510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LOCALIZATION ERROR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247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5hz </a:t>
            </a:r>
            <a:r>
              <a:rPr lang="en-US" b="1" u="sng" dirty="0"/>
              <a:t>AM Target / Noise </a:t>
            </a:r>
            <a:r>
              <a:rPr lang="en-US" b="1" u="sng" dirty="0" smtClean="0"/>
              <a:t>Distractors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411061"/>
              </p:ext>
            </p:extLst>
          </p:nvPr>
        </p:nvGraphicFramePr>
        <p:xfrm>
          <a:off x="838196" y="1624013"/>
          <a:ext cx="9561948" cy="2366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570">
                  <a:extLst>
                    <a:ext uri="{9D8B030D-6E8A-4147-A177-3AD203B41FA5}">
                      <a16:colId xmlns:a16="http://schemas.microsoft.com/office/drawing/2014/main" val="3175652965"/>
                    </a:ext>
                  </a:extLst>
                </a:gridCol>
                <a:gridCol w="1269431">
                  <a:extLst>
                    <a:ext uri="{9D8B030D-6E8A-4147-A177-3AD203B41FA5}">
                      <a16:colId xmlns:a16="http://schemas.microsoft.com/office/drawing/2014/main" val="967751015"/>
                    </a:ext>
                  </a:extLst>
                </a:gridCol>
                <a:gridCol w="1104570">
                  <a:extLst>
                    <a:ext uri="{9D8B030D-6E8A-4147-A177-3AD203B41FA5}">
                      <a16:colId xmlns:a16="http://schemas.microsoft.com/office/drawing/2014/main" val="2892539666"/>
                    </a:ext>
                  </a:extLst>
                </a:gridCol>
                <a:gridCol w="1104570">
                  <a:extLst>
                    <a:ext uri="{9D8B030D-6E8A-4147-A177-3AD203B41FA5}">
                      <a16:colId xmlns:a16="http://schemas.microsoft.com/office/drawing/2014/main" val="1792734308"/>
                    </a:ext>
                  </a:extLst>
                </a:gridCol>
                <a:gridCol w="1104570">
                  <a:extLst>
                    <a:ext uri="{9D8B030D-6E8A-4147-A177-3AD203B41FA5}">
                      <a16:colId xmlns:a16="http://schemas.microsoft.com/office/drawing/2014/main" val="4136541070"/>
                    </a:ext>
                  </a:extLst>
                </a:gridCol>
                <a:gridCol w="1104570">
                  <a:extLst>
                    <a:ext uri="{9D8B030D-6E8A-4147-A177-3AD203B41FA5}">
                      <a16:colId xmlns:a16="http://schemas.microsoft.com/office/drawing/2014/main" val="2927584854"/>
                    </a:ext>
                  </a:extLst>
                </a:gridCol>
                <a:gridCol w="1104570">
                  <a:extLst>
                    <a:ext uri="{9D8B030D-6E8A-4147-A177-3AD203B41FA5}">
                      <a16:colId xmlns:a16="http://schemas.microsoft.com/office/drawing/2014/main" val="4059504025"/>
                    </a:ext>
                  </a:extLst>
                </a:gridCol>
                <a:gridCol w="1665097">
                  <a:extLst>
                    <a:ext uri="{9D8B030D-6E8A-4147-A177-3AD203B41FA5}">
                      <a16:colId xmlns:a16="http://schemas.microsoft.com/office/drawing/2014/main" val="3443501560"/>
                    </a:ext>
                  </a:extLst>
                </a:gridCol>
              </a:tblGrid>
              <a:tr h="26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Counting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SumSQ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DF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MeanSq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F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p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Greenhouse-Geiser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71240681"/>
                  </a:ext>
                </a:extLst>
              </a:tr>
              <a:tr h="2629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SetSize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60,1908163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10,0318027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9,58306412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2,20E-10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1,62E-09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71859053"/>
                  </a:ext>
                </a:extLst>
              </a:tr>
              <a:tr h="2629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Filter x SetSize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30,8459184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5,14098639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4,91102184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5,47E-05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0,000117306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63838628"/>
                  </a:ext>
                </a:extLst>
              </a:tr>
              <a:tr h="2629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error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1746,10612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1,04682621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0,5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0,5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4078032"/>
                  </a:ext>
                </a:extLst>
              </a:tr>
              <a:tr h="2629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42775395"/>
                  </a:ext>
                </a:extLst>
              </a:tr>
              <a:tr h="26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Error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SumSQ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DF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MeanSq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F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p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Greenhouse-Geiser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74163036"/>
                  </a:ext>
                </a:extLst>
              </a:tr>
              <a:tr h="2629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SetSize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42300,3357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7050,05595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3,73882988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1,06E-03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1,41E-03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69029696"/>
                  </a:ext>
                </a:extLst>
              </a:tr>
              <a:tr h="2629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Filter x SetSize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1597,21939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266,203231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0,14117457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9,91E-01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0,988299429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03808214"/>
                  </a:ext>
                </a:extLst>
              </a:tr>
              <a:tr h="2629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error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3145233,59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1885,63165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0,5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0,5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0671999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760709"/>
              </p:ext>
            </p:extLst>
          </p:nvPr>
        </p:nvGraphicFramePr>
        <p:xfrm>
          <a:off x="838196" y="4242373"/>
          <a:ext cx="5719622" cy="1992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9225">
                  <a:extLst>
                    <a:ext uri="{9D8B030D-6E8A-4147-A177-3AD203B41FA5}">
                      <a16:colId xmlns:a16="http://schemas.microsoft.com/office/drawing/2014/main" val="871152989"/>
                    </a:ext>
                  </a:extLst>
                </a:gridCol>
                <a:gridCol w="919225">
                  <a:extLst>
                    <a:ext uri="{9D8B030D-6E8A-4147-A177-3AD203B41FA5}">
                      <a16:colId xmlns:a16="http://schemas.microsoft.com/office/drawing/2014/main" val="2006374334"/>
                    </a:ext>
                  </a:extLst>
                </a:gridCol>
                <a:gridCol w="1497996">
                  <a:extLst>
                    <a:ext uri="{9D8B030D-6E8A-4147-A177-3AD203B41FA5}">
                      <a16:colId xmlns:a16="http://schemas.microsoft.com/office/drawing/2014/main" val="4053192993"/>
                    </a:ext>
                  </a:extLst>
                </a:gridCol>
                <a:gridCol w="1242656">
                  <a:extLst>
                    <a:ext uri="{9D8B030D-6E8A-4147-A177-3AD203B41FA5}">
                      <a16:colId xmlns:a16="http://schemas.microsoft.com/office/drawing/2014/main" val="4256225245"/>
                    </a:ext>
                  </a:extLst>
                </a:gridCol>
                <a:gridCol w="1140520">
                  <a:extLst>
                    <a:ext uri="{9D8B030D-6E8A-4147-A177-3AD203B41FA5}">
                      <a16:colId xmlns:a16="http://schemas.microsoft.com/office/drawing/2014/main" val="1982879965"/>
                    </a:ext>
                  </a:extLst>
                </a:gridCol>
              </a:tblGrid>
              <a:tr h="2845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Group Main Effect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mean difference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StdError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p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06538764"/>
                  </a:ext>
                </a:extLst>
              </a:tr>
              <a:tr h="284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'amp'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'env'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-0,298979592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0,047968867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5,63E-10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87699540"/>
                  </a:ext>
                </a:extLst>
              </a:tr>
              <a:tr h="2845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93005285"/>
                  </a:ext>
                </a:extLst>
              </a:tr>
              <a:tr h="2845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37096401"/>
                  </a:ext>
                </a:extLst>
              </a:tr>
              <a:tr h="2845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86426273"/>
                  </a:ext>
                </a:extLst>
              </a:tr>
              <a:tr h="2845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9464704"/>
                  </a:ext>
                </a:extLst>
              </a:tr>
              <a:tr h="284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'amp'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'env'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4,137755102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2,048018716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0,04334505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5837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23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Human </a:t>
            </a:r>
            <a:r>
              <a:rPr lang="en-US" b="1" u="sng" dirty="0"/>
              <a:t>Voice Target / Noise </a:t>
            </a:r>
            <a:r>
              <a:rPr lang="en-US" b="1" u="sng" dirty="0" smtClean="0"/>
              <a:t>Distractors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842340"/>
              </p:ext>
            </p:extLst>
          </p:nvPr>
        </p:nvGraphicFramePr>
        <p:xfrm>
          <a:off x="838200" y="1560946"/>
          <a:ext cx="9381838" cy="2779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3764">
                  <a:extLst>
                    <a:ext uri="{9D8B030D-6E8A-4147-A177-3AD203B41FA5}">
                      <a16:colId xmlns:a16="http://schemas.microsoft.com/office/drawing/2014/main" val="483266965"/>
                    </a:ext>
                  </a:extLst>
                </a:gridCol>
                <a:gridCol w="1245520">
                  <a:extLst>
                    <a:ext uri="{9D8B030D-6E8A-4147-A177-3AD203B41FA5}">
                      <a16:colId xmlns:a16="http://schemas.microsoft.com/office/drawing/2014/main" val="2452942781"/>
                    </a:ext>
                  </a:extLst>
                </a:gridCol>
                <a:gridCol w="1083764">
                  <a:extLst>
                    <a:ext uri="{9D8B030D-6E8A-4147-A177-3AD203B41FA5}">
                      <a16:colId xmlns:a16="http://schemas.microsoft.com/office/drawing/2014/main" val="3648618368"/>
                    </a:ext>
                  </a:extLst>
                </a:gridCol>
                <a:gridCol w="1083764">
                  <a:extLst>
                    <a:ext uri="{9D8B030D-6E8A-4147-A177-3AD203B41FA5}">
                      <a16:colId xmlns:a16="http://schemas.microsoft.com/office/drawing/2014/main" val="3459361498"/>
                    </a:ext>
                  </a:extLst>
                </a:gridCol>
                <a:gridCol w="1083764">
                  <a:extLst>
                    <a:ext uri="{9D8B030D-6E8A-4147-A177-3AD203B41FA5}">
                      <a16:colId xmlns:a16="http://schemas.microsoft.com/office/drawing/2014/main" val="4078125131"/>
                    </a:ext>
                  </a:extLst>
                </a:gridCol>
                <a:gridCol w="1083764">
                  <a:extLst>
                    <a:ext uri="{9D8B030D-6E8A-4147-A177-3AD203B41FA5}">
                      <a16:colId xmlns:a16="http://schemas.microsoft.com/office/drawing/2014/main" val="3921553353"/>
                    </a:ext>
                  </a:extLst>
                </a:gridCol>
                <a:gridCol w="1083764">
                  <a:extLst>
                    <a:ext uri="{9D8B030D-6E8A-4147-A177-3AD203B41FA5}">
                      <a16:colId xmlns:a16="http://schemas.microsoft.com/office/drawing/2014/main" val="16797969"/>
                    </a:ext>
                  </a:extLst>
                </a:gridCol>
                <a:gridCol w="1633734">
                  <a:extLst>
                    <a:ext uri="{9D8B030D-6E8A-4147-A177-3AD203B41FA5}">
                      <a16:colId xmlns:a16="http://schemas.microsoft.com/office/drawing/2014/main" val="580823778"/>
                    </a:ext>
                  </a:extLst>
                </a:gridCol>
              </a:tblGrid>
              <a:tr h="308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Counting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SumSQ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DF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MeanSq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F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p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Greenhouse-Geiser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71134818"/>
                  </a:ext>
                </a:extLst>
              </a:tr>
              <a:tr h="30878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SetSize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1049,6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174,933333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146,077742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4,60E-149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4,46E-108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69259859"/>
                  </a:ext>
                </a:extLst>
              </a:tr>
              <a:tr h="30878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Filter x SetSize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264,338776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44,0564626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36,7892641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4,69E-42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5,47E-31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50421634"/>
                  </a:ext>
                </a:extLst>
              </a:tr>
              <a:tr h="30878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error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1997,4898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1,19753585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0,5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0,5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83257311"/>
                  </a:ext>
                </a:extLst>
              </a:tr>
              <a:tr h="30878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1572345"/>
                  </a:ext>
                </a:extLst>
              </a:tr>
              <a:tr h="308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Error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SumSQ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DF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MeanSq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F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p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Greenhouse-Geiser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98246788"/>
                  </a:ext>
                </a:extLst>
              </a:tr>
              <a:tr h="30878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SetSize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168020,332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28003,3886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13,1549126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1,34E-14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4,58E-14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71705400"/>
                  </a:ext>
                </a:extLst>
              </a:tr>
              <a:tr h="30878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Filter x SetSize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11648,2214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1941,37024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0,91198091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4,85E-01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0,482046551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93477531"/>
                  </a:ext>
                </a:extLst>
              </a:tr>
              <a:tr h="30878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error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3550738,3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2128,73999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0,5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0,5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0793332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482273"/>
              </p:ext>
            </p:extLst>
          </p:nvPr>
        </p:nvGraphicFramePr>
        <p:xfrm>
          <a:off x="838200" y="4488580"/>
          <a:ext cx="5691908" cy="20045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771">
                  <a:extLst>
                    <a:ext uri="{9D8B030D-6E8A-4147-A177-3AD203B41FA5}">
                      <a16:colId xmlns:a16="http://schemas.microsoft.com/office/drawing/2014/main" val="3825190185"/>
                    </a:ext>
                  </a:extLst>
                </a:gridCol>
                <a:gridCol w="914771">
                  <a:extLst>
                    <a:ext uri="{9D8B030D-6E8A-4147-A177-3AD203B41FA5}">
                      <a16:colId xmlns:a16="http://schemas.microsoft.com/office/drawing/2014/main" val="3956836629"/>
                    </a:ext>
                  </a:extLst>
                </a:gridCol>
                <a:gridCol w="1490738">
                  <a:extLst>
                    <a:ext uri="{9D8B030D-6E8A-4147-A177-3AD203B41FA5}">
                      <a16:colId xmlns:a16="http://schemas.microsoft.com/office/drawing/2014/main" val="771418890"/>
                    </a:ext>
                  </a:extLst>
                </a:gridCol>
                <a:gridCol w="1236635">
                  <a:extLst>
                    <a:ext uri="{9D8B030D-6E8A-4147-A177-3AD203B41FA5}">
                      <a16:colId xmlns:a16="http://schemas.microsoft.com/office/drawing/2014/main" val="1677960178"/>
                    </a:ext>
                  </a:extLst>
                </a:gridCol>
                <a:gridCol w="1134993">
                  <a:extLst>
                    <a:ext uri="{9D8B030D-6E8A-4147-A177-3AD203B41FA5}">
                      <a16:colId xmlns:a16="http://schemas.microsoft.com/office/drawing/2014/main" val="169552022"/>
                    </a:ext>
                  </a:extLst>
                </a:gridCol>
              </a:tblGrid>
              <a:tr h="3340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Group Main Effect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mean difference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StdError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p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90208084"/>
                  </a:ext>
                </a:extLst>
              </a:tr>
              <a:tr h="334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'amp'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'env'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0,170408163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0,046117612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0,00021982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1242119"/>
                  </a:ext>
                </a:extLst>
              </a:tr>
              <a:tr h="33409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03672467"/>
                  </a:ext>
                </a:extLst>
              </a:tr>
              <a:tr h="33409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16665962"/>
                  </a:ext>
                </a:extLst>
              </a:tr>
              <a:tr h="33409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16765269"/>
                  </a:ext>
                </a:extLst>
              </a:tr>
              <a:tr h="334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'amp'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'env'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15,91428571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2,127831594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1,06E-10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91770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750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4345" cy="1325563"/>
          </a:xfrm>
        </p:spPr>
        <p:txBody>
          <a:bodyPr/>
          <a:lstStyle/>
          <a:p>
            <a:r>
              <a:rPr lang="en-US" b="1" u="sng" dirty="0"/>
              <a:t>Human Voice Target / Urban Sounds </a:t>
            </a:r>
            <a:r>
              <a:rPr lang="en-US" b="1" u="sng" dirty="0" smtClean="0"/>
              <a:t>Distractors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260557"/>
              </p:ext>
            </p:extLst>
          </p:nvPr>
        </p:nvGraphicFramePr>
        <p:xfrm>
          <a:off x="581888" y="1607129"/>
          <a:ext cx="9197112" cy="2714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2425">
                  <a:extLst>
                    <a:ext uri="{9D8B030D-6E8A-4147-A177-3AD203B41FA5}">
                      <a16:colId xmlns:a16="http://schemas.microsoft.com/office/drawing/2014/main" val="1872430420"/>
                    </a:ext>
                  </a:extLst>
                </a:gridCol>
                <a:gridCol w="1220996">
                  <a:extLst>
                    <a:ext uri="{9D8B030D-6E8A-4147-A177-3AD203B41FA5}">
                      <a16:colId xmlns:a16="http://schemas.microsoft.com/office/drawing/2014/main" val="2782350151"/>
                    </a:ext>
                  </a:extLst>
                </a:gridCol>
                <a:gridCol w="1062425">
                  <a:extLst>
                    <a:ext uri="{9D8B030D-6E8A-4147-A177-3AD203B41FA5}">
                      <a16:colId xmlns:a16="http://schemas.microsoft.com/office/drawing/2014/main" val="1052364575"/>
                    </a:ext>
                  </a:extLst>
                </a:gridCol>
                <a:gridCol w="1062425">
                  <a:extLst>
                    <a:ext uri="{9D8B030D-6E8A-4147-A177-3AD203B41FA5}">
                      <a16:colId xmlns:a16="http://schemas.microsoft.com/office/drawing/2014/main" val="3037261726"/>
                    </a:ext>
                  </a:extLst>
                </a:gridCol>
                <a:gridCol w="1062425">
                  <a:extLst>
                    <a:ext uri="{9D8B030D-6E8A-4147-A177-3AD203B41FA5}">
                      <a16:colId xmlns:a16="http://schemas.microsoft.com/office/drawing/2014/main" val="2986932625"/>
                    </a:ext>
                  </a:extLst>
                </a:gridCol>
                <a:gridCol w="1062425">
                  <a:extLst>
                    <a:ext uri="{9D8B030D-6E8A-4147-A177-3AD203B41FA5}">
                      <a16:colId xmlns:a16="http://schemas.microsoft.com/office/drawing/2014/main" val="2729068728"/>
                    </a:ext>
                  </a:extLst>
                </a:gridCol>
                <a:gridCol w="1062425">
                  <a:extLst>
                    <a:ext uri="{9D8B030D-6E8A-4147-A177-3AD203B41FA5}">
                      <a16:colId xmlns:a16="http://schemas.microsoft.com/office/drawing/2014/main" val="610117822"/>
                    </a:ext>
                  </a:extLst>
                </a:gridCol>
                <a:gridCol w="1601566">
                  <a:extLst>
                    <a:ext uri="{9D8B030D-6E8A-4147-A177-3AD203B41FA5}">
                      <a16:colId xmlns:a16="http://schemas.microsoft.com/office/drawing/2014/main" val="72160400"/>
                    </a:ext>
                  </a:extLst>
                </a:gridCol>
              </a:tblGrid>
              <a:tr h="301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Counting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SumSQ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DF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MeanSq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F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p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Greenhouse-Geiser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70938073"/>
                  </a:ext>
                </a:extLst>
              </a:tr>
              <a:tr h="3015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SetSize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102,638776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17,1064626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24,6305867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4,24E-28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1,06E-23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67763418"/>
                  </a:ext>
                </a:extLst>
              </a:tr>
              <a:tr h="3015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Filter x SetSize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5,75714286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0,95952381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1,38156175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2,18E-01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0,22863497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74841757"/>
                  </a:ext>
                </a:extLst>
              </a:tr>
              <a:tr h="3015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error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1158,46122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0,69452112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0,5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0,5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49438300"/>
                  </a:ext>
                </a:extLst>
              </a:tr>
              <a:tr h="3015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65251"/>
                  </a:ext>
                </a:extLst>
              </a:tr>
              <a:tr h="301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Error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SumSQ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DF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MeanSq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F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p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Greenhouse-Geiser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09903802"/>
                  </a:ext>
                </a:extLst>
              </a:tr>
              <a:tr h="3015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SetSize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398902,542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66483,757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28,6750963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8,67E-33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9,64E-32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79672533"/>
                  </a:ext>
                </a:extLst>
              </a:tr>
              <a:tr h="3015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Filter x SetSize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6813,69082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1135,61514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0,48980194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8,16E-01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0,810225562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19973418"/>
                  </a:ext>
                </a:extLst>
              </a:tr>
              <a:tr h="3015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error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3867289,77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2318,51905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0,5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0,5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1636955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18147"/>
              </p:ext>
            </p:extLst>
          </p:nvPr>
        </p:nvGraphicFramePr>
        <p:xfrm>
          <a:off x="583044" y="4553238"/>
          <a:ext cx="5522191" cy="195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7495">
                  <a:extLst>
                    <a:ext uri="{9D8B030D-6E8A-4147-A177-3AD203B41FA5}">
                      <a16:colId xmlns:a16="http://schemas.microsoft.com/office/drawing/2014/main" val="4069231955"/>
                    </a:ext>
                  </a:extLst>
                </a:gridCol>
                <a:gridCol w="887495">
                  <a:extLst>
                    <a:ext uri="{9D8B030D-6E8A-4147-A177-3AD203B41FA5}">
                      <a16:colId xmlns:a16="http://schemas.microsoft.com/office/drawing/2014/main" val="375781710"/>
                    </a:ext>
                  </a:extLst>
                </a:gridCol>
                <a:gridCol w="1446288">
                  <a:extLst>
                    <a:ext uri="{9D8B030D-6E8A-4147-A177-3AD203B41FA5}">
                      <a16:colId xmlns:a16="http://schemas.microsoft.com/office/drawing/2014/main" val="3952909993"/>
                    </a:ext>
                  </a:extLst>
                </a:gridCol>
                <a:gridCol w="1199762">
                  <a:extLst>
                    <a:ext uri="{9D8B030D-6E8A-4147-A177-3AD203B41FA5}">
                      <a16:colId xmlns:a16="http://schemas.microsoft.com/office/drawing/2014/main" val="4126522479"/>
                    </a:ext>
                  </a:extLst>
                </a:gridCol>
                <a:gridCol w="1101151">
                  <a:extLst>
                    <a:ext uri="{9D8B030D-6E8A-4147-A177-3AD203B41FA5}">
                      <a16:colId xmlns:a16="http://schemas.microsoft.com/office/drawing/2014/main" val="1178606856"/>
                    </a:ext>
                  </a:extLst>
                </a:gridCol>
              </a:tblGrid>
              <a:tr h="3264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Group Main Effect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mean difference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StdError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p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76648609"/>
                  </a:ext>
                </a:extLst>
              </a:tr>
              <a:tr h="32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'amp'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'env'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-0,1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0,037153803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0,00711284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82352403"/>
                  </a:ext>
                </a:extLst>
              </a:tr>
              <a:tr h="3264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8376585"/>
                  </a:ext>
                </a:extLst>
              </a:tr>
              <a:tr h="3264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16334907"/>
                  </a:ext>
                </a:extLst>
              </a:tr>
              <a:tr h="3264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08637337"/>
                  </a:ext>
                </a:extLst>
              </a:tr>
              <a:tr h="32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'amp'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'env'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9,269387755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2,012262111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4,10E-06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02146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800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640</Words>
  <Application>Microsoft Office PowerPoint</Application>
  <PresentationFormat>Widescreen</PresentationFormat>
  <Paragraphs>246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Computational Implementation</vt:lpstr>
      <vt:lpstr>Experiment</vt:lpstr>
      <vt:lpstr>Result</vt:lpstr>
      <vt:lpstr>Human Voice Target / Noise Distractor</vt:lpstr>
      <vt:lpstr>Human Voice Target / Urban Sounds Distractors</vt:lpstr>
      <vt:lpstr>5hz AM Target / Noise Distractors </vt:lpstr>
      <vt:lpstr>Human Voice Target / Noise Distractors</vt:lpstr>
      <vt:lpstr>Human Voice Target / Urban Sounds Distractors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 Rea</dc:creator>
  <cp:lastModifiedBy>Francesco Rea</cp:lastModifiedBy>
  <cp:revision>12</cp:revision>
  <dcterms:created xsi:type="dcterms:W3CDTF">2019-05-21T20:57:11Z</dcterms:created>
  <dcterms:modified xsi:type="dcterms:W3CDTF">2019-05-23T02:43:43Z</dcterms:modified>
</cp:coreProperties>
</file>